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Arimo"/>
      <p:regular r:id="rId29"/>
      <p:bold r:id="rId30"/>
      <p:italic r:id="rId31"/>
      <p:boldItalic r:id="rId32"/>
    </p:embeddedFont>
    <p:embeddedFont>
      <p:font typeface="Do Hyeon"/>
      <p:regular r:id="rId33"/>
    </p:embeddedFont>
    <p:embeddedFont>
      <p:font typeface="Bebas Neue"/>
      <p:regular r:id="rId34"/>
    </p:embeddedFont>
    <p:embeddedFont>
      <p:font typeface="DM Serif Display"/>
      <p:regular r:id="rId35"/>
      <p: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-italic.fntdata"/><Relationship Id="rId30" Type="http://schemas.openxmlformats.org/officeDocument/2006/relationships/font" Target="fonts/Arimo-bold.fntdata"/><Relationship Id="rId11" Type="http://schemas.openxmlformats.org/officeDocument/2006/relationships/slide" Target="slides/slide6.xml"/><Relationship Id="rId33" Type="http://schemas.openxmlformats.org/officeDocument/2006/relationships/font" Target="fonts/DoHyeon-regular.fntdata"/><Relationship Id="rId10" Type="http://schemas.openxmlformats.org/officeDocument/2006/relationships/slide" Target="slides/slide5.xml"/><Relationship Id="rId32" Type="http://schemas.openxmlformats.org/officeDocument/2006/relationships/font" Target="fonts/Arimo-boldItalic.fntdata"/><Relationship Id="rId13" Type="http://schemas.openxmlformats.org/officeDocument/2006/relationships/slide" Target="slides/slide8.xml"/><Relationship Id="rId35" Type="http://schemas.openxmlformats.org/officeDocument/2006/relationships/font" Target="fonts/DMSerifDisplay-regular.fntdata"/><Relationship Id="rId12" Type="http://schemas.openxmlformats.org/officeDocument/2006/relationships/slide" Target="slides/slide7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DMSerifDispl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5f9427d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c5f9427d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a20ea4c4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ca20ea4c4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a20ea4c49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ca20ea4c4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8107d6df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8107d6df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8107d6df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c8107d6df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8107d6df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8107d6df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a20ea4c4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ca20ea4c4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a20ea4c4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ca20ea4c4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a20ea4c4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a20ea4c4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a20ea4c4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a20ea4c4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1d838b6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1d838b6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34f9c9cb7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c34f9c9cb7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34f9c9cb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34f9c9cb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a20ea4c4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a20ea4c4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8107d6df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8107d6df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5f9427d3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5f9427d3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8107d6df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8107d6df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8107d6df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8107d6df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088400"/>
            <a:ext cx="5118000" cy="22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89523" y="3418115"/>
            <a:ext cx="3902700" cy="39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6044825" y="820750"/>
            <a:ext cx="2224200" cy="33342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3125" y="3754191"/>
            <a:ext cx="3213824" cy="338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25" y="-1763325"/>
            <a:ext cx="2921876" cy="307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2263750" y="539500"/>
            <a:ext cx="4616400" cy="11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2263750" y="1661500"/>
            <a:ext cx="4616400" cy="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1"/>
          <p:cNvSpPr/>
          <p:nvPr>
            <p:ph idx="2" type="pic"/>
          </p:nvPr>
        </p:nvSpPr>
        <p:spPr>
          <a:xfrm>
            <a:off x="2309200" y="2361550"/>
            <a:ext cx="4525500" cy="2156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89" name="Google Shape;8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06375" y="2112325"/>
            <a:ext cx="2815201" cy="29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450" y="1952850"/>
            <a:ext cx="2815201" cy="29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1910261" y="4119188"/>
            <a:ext cx="2448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1910205" y="3116988"/>
            <a:ext cx="2448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3" type="subTitle"/>
          </p:nvPr>
        </p:nvSpPr>
        <p:spPr>
          <a:xfrm>
            <a:off x="1910161" y="2114788"/>
            <a:ext cx="2448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4" type="title"/>
          </p:nvPr>
        </p:nvSpPr>
        <p:spPr>
          <a:xfrm>
            <a:off x="933962" y="1783031"/>
            <a:ext cx="733500" cy="7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5" type="title"/>
          </p:nvPr>
        </p:nvSpPr>
        <p:spPr>
          <a:xfrm>
            <a:off x="935000" y="3797123"/>
            <a:ext cx="731400" cy="73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6" type="title"/>
          </p:nvPr>
        </p:nvSpPr>
        <p:spPr>
          <a:xfrm>
            <a:off x="935188" y="2797039"/>
            <a:ext cx="731400" cy="73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idx="7" type="subTitle"/>
          </p:nvPr>
        </p:nvSpPr>
        <p:spPr>
          <a:xfrm>
            <a:off x="1910163" y="3748630"/>
            <a:ext cx="2448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8" type="subTitle"/>
          </p:nvPr>
        </p:nvSpPr>
        <p:spPr>
          <a:xfrm>
            <a:off x="1910063" y="1744230"/>
            <a:ext cx="2448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9" type="subTitle"/>
          </p:nvPr>
        </p:nvSpPr>
        <p:spPr>
          <a:xfrm>
            <a:off x="1910107" y="2746430"/>
            <a:ext cx="2448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13"/>
          <p:cNvSpPr/>
          <p:nvPr>
            <p:ph idx="13" type="pic"/>
          </p:nvPr>
        </p:nvSpPr>
        <p:spPr>
          <a:xfrm>
            <a:off x="5418988" y="1651950"/>
            <a:ext cx="2583900" cy="28170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9925" y="-1295650"/>
            <a:ext cx="2588800" cy="272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07" name="Google Shape;10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7025" y="3807200"/>
            <a:ext cx="2323823" cy="244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574" y="-977437"/>
            <a:ext cx="2323825" cy="2446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166682" y="635664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319623" y="270162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467676" y="790238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8430782" y="4477964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8486699" y="4730050"/>
            <a:ext cx="192600" cy="192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8731776" y="4632538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97575" y="3726800"/>
            <a:ext cx="2450747" cy="25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904" y="-1263875"/>
            <a:ext cx="2450747" cy="25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/>
          <p:nvPr/>
        </p:nvSpPr>
        <p:spPr>
          <a:xfrm>
            <a:off x="194407" y="4660714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347348" y="4295212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495401" y="4815288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8498257" y="756951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8651199" y="539491"/>
            <a:ext cx="245700" cy="245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8725301" y="879950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27" name="Google Shape;1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25425" y="-1541150"/>
            <a:ext cx="2298048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05" y="4053675"/>
            <a:ext cx="229804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720000" y="4409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967800" y="3245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8156000" y="4864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4" name="Google Shape;1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2425" y="4206500"/>
            <a:ext cx="2379148" cy="25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42449" y="1319375"/>
            <a:ext cx="2379148" cy="25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8030398" y="230712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872949" y="320516"/>
            <a:ext cx="245700" cy="245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4707050" y="2394775"/>
            <a:ext cx="35772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1" name="Google Shape;14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48225" y="1474238"/>
            <a:ext cx="2922888" cy="30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661" y="-698125"/>
            <a:ext cx="2922888" cy="307717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432900" y="4601854"/>
            <a:ext cx="172800" cy="1728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752130" y="4774792"/>
            <a:ext cx="137100" cy="13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720000" y="1381075"/>
            <a:ext cx="7704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pic>
        <p:nvPicPr>
          <p:cNvPr id="148" name="Google Shape;14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113" y="-1729900"/>
            <a:ext cx="2609866" cy="274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509" y="1197937"/>
            <a:ext cx="2609866" cy="274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20000" y="1381075"/>
            <a:ext cx="7704000" cy="3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pic>
        <p:nvPicPr>
          <p:cNvPr id="153" name="Google Shape;15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90575" y="3825075"/>
            <a:ext cx="2464680" cy="25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846" y="1274362"/>
            <a:ext cx="2464680" cy="25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074400" y="2596825"/>
            <a:ext cx="31071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993825" y="1390425"/>
            <a:ext cx="1268400" cy="126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074400" y="3457630"/>
            <a:ext cx="3107100" cy="55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>
            <p:ph idx="3" type="pic"/>
          </p:nvPr>
        </p:nvSpPr>
        <p:spPr>
          <a:xfrm>
            <a:off x="854867" y="1290461"/>
            <a:ext cx="3578100" cy="2562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54367" y="3382675"/>
            <a:ext cx="3074366" cy="323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148" y="-2096325"/>
            <a:ext cx="3074366" cy="323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8300950" y="276425"/>
            <a:ext cx="294600" cy="294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599726" y="4601650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94800" y="-2967476"/>
            <a:ext cx="4321101" cy="45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4584449" y="1632397"/>
            <a:ext cx="35709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2" type="subTitle"/>
          </p:nvPr>
        </p:nvSpPr>
        <p:spPr>
          <a:xfrm>
            <a:off x="4584425" y="2780188"/>
            <a:ext cx="35709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3" type="subTitle"/>
          </p:nvPr>
        </p:nvSpPr>
        <p:spPr>
          <a:xfrm>
            <a:off x="4584425" y="3929829"/>
            <a:ext cx="35709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4" type="subTitle"/>
          </p:nvPr>
        </p:nvSpPr>
        <p:spPr>
          <a:xfrm>
            <a:off x="4584440" y="1260075"/>
            <a:ext cx="357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5" type="subTitle"/>
          </p:nvPr>
        </p:nvSpPr>
        <p:spPr>
          <a:xfrm>
            <a:off x="4584426" y="3557507"/>
            <a:ext cx="357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6" type="subTitle"/>
          </p:nvPr>
        </p:nvSpPr>
        <p:spPr>
          <a:xfrm>
            <a:off x="4584433" y="2408791"/>
            <a:ext cx="357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1"/>
          <p:cNvSpPr/>
          <p:nvPr>
            <p:ph idx="7" type="pic"/>
          </p:nvPr>
        </p:nvSpPr>
        <p:spPr>
          <a:xfrm>
            <a:off x="1071064" y="1368181"/>
            <a:ext cx="2703900" cy="2985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4200" y="3732075"/>
            <a:ext cx="3330775" cy="350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288031" y="188474"/>
            <a:ext cx="254400" cy="254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542426" y="395113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7992725" y="4704375"/>
            <a:ext cx="175200" cy="175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719975" y="191842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2" type="subTitle"/>
          </p:nvPr>
        </p:nvSpPr>
        <p:spPr>
          <a:xfrm>
            <a:off x="3419246" y="191842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3" type="subTitle"/>
          </p:nvPr>
        </p:nvSpPr>
        <p:spPr>
          <a:xfrm>
            <a:off x="719975" y="34454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4" type="subTitle"/>
          </p:nvPr>
        </p:nvSpPr>
        <p:spPr>
          <a:xfrm>
            <a:off x="3419246" y="34454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5" type="subTitle"/>
          </p:nvPr>
        </p:nvSpPr>
        <p:spPr>
          <a:xfrm>
            <a:off x="6118524" y="191842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6" type="subTitle"/>
          </p:nvPr>
        </p:nvSpPr>
        <p:spPr>
          <a:xfrm>
            <a:off x="6118524" y="34454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7" type="subTitle"/>
          </p:nvPr>
        </p:nvSpPr>
        <p:spPr>
          <a:xfrm>
            <a:off x="719975" y="16040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8" type="subTitle"/>
          </p:nvPr>
        </p:nvSpPr>
        <p:spPr>
          <a:xfrm>
            <a:off x="3419248" y="16040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9" type="subTitle"/>
          </p:nvPr>
        </p:nvSpPr>
        <p:spPr>
          <a:xfrm>
            <a:off x="6118520" y="16040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13" type="subTitle"/>
          </p:nvPr>
        </p:nvSpPr>
        <p:spPr>
          <a:xfrm>
            <a:off x="719975" y="3131100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14" type="subTitle"/>
          </p:nvPr>
        </p:nvSpPr>
        <p:spPr>
          <a:xfrm>
            <a:off x="3419250" y="3131100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15" type="subTitle"/>
          </p:nvPr>
        </p:nvSpPr>
        <p:spPr>
          <a:xfrm>
            <a:off x="6118525" y="3131100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83" name="Google Shape;18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0775" y="3995138"/>
            <a:ext cx="2305499" cy="242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7300" y="-1236050"/>
            <a:ext cx="2305499" cy="2427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0375" y="3468750"/>
            <a:ext cx="3194200" cy="336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>
            <p:ph hasCustomPrompt="1" type="title"/>
          </p:nvPr>
        </p:nvSpPr>
        <p:spPr>
          <a:xfrm>
            <a:off x="3977872" y="1035475"/>
            <a:ext cx="44529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8" name="Google Shape;188;p23"/>
          <p:cNvSpPr txBox="1"/>
          <p:nvPr>
            <p:ph idx="1" type="subTitle"/>
          </p:nvPr>
        </p:nvSpPr>
        <p:spPr>
          <a:xfrm>
            <a:off x="3977850" y="2034900"/>
            <a:ext cx="4452900" cy="30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hasCustomPrompt="1" idx="2" type="title"/>
          </p:nvPr>
        </p:nvSpPr>
        <p:spPr>
          <a:xfrm>
            <a:off x="3977872" y="2862212"/>
            <a:ext cx="44529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0" name="Google Shape;190;p23"/>
          <p:cNvSpPr txBox="1"/>
          <p:nvPr>
            <p:ph idx="3" type="subTitle"/>
          </p:nvPr>
        </p:nvSpPr>
        <p:spPr>
          <a:xfrm>
            <a:off x="3977850" y="3861812"/>
            <a:ext cx="4452900" cy="30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3"/>
          <p:cNvSpPr/>
          <p:nvPr>
            <p:ph idx="4" type="pic"/>
          </p:nvPr>
        </p:nvSpPr>
        <p:spPr>
          <a:xfrm>
            <a:off x="1012975" y="886400"/>
            <a:ext cx="2405700" cy="34290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97750" y="987050"/>
            <a:ext cx="2902450" cy="30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825" y="-2033325"/>
            <a:ext cx="3251750" cy="34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/>
          <p:nvPr/>
        </p:nvSpPr>
        <p:spPr>
          <a:xfrm>
            <a:off x="8430782" y="4782201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8583724" y="4564741"/>
            <a:ext cx="245700" cy="245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8657826" y="4905200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7000" y="3787350"/>
            <a:ext cx="2495000" cy="26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8523" y="-1272825"/>
            <a:ext cx="2687626" cy="28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type="title"/>
          </p:nvPr>
        </p:nvSpPr>
        <p:spPr>
          <a:xfrm>
            <a:off x="841823" y="579113"/>
            <a:ext cx="3601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1" type="subTitle"/>
          </p:nvPr>
        </p:nvSpPr>
        <p:spPr>
          <a:xfrm>
            <a:off x="841925" y="1681425"/>
            <a:ext cx="36015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/>
        </p:nvSpPr>
        <p:spPr>
          <a:xfrm>
            <a:off x="713225" y="3320450"/>
            <a:ext cx="385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b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3" name="Google Shape;203;p24"/>
          <p:cNvSpPr/>
          <p:nvPr>
            <p:ph idx="2" type="pic"/>
          </p:nvPr>
        </p:nvSpPr>
        <p:spPr>
          <a:xfrm>
            <a:off x="5107001" y="676391"/>
            <a:ext cx="3070200" cy="38001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43526" y="3145375"/>
            <a:ext cx="3718075" cy="391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400" y="-107475"/>
            <a:ext cx="3095175" cy="32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288024" y="188475"/>
            <a:ext cx="307500" cy="30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595414" y="438166"/>
            <a:ext cx="117900" cy="117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428999" y="588600"/>
            <a:ext cx="105300" cy="1053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8548199" y="3331725"/>
            <a:ext cx="307500" cy="30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8855589" y="3581416"/>
            <a:ext cx="117900" cy="117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8689174" y="3731850"/>
            <a:ext cx="105300" cy="1053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 flipH="1">
            <a:off x="2664376" y="4604000"/>
            <a:ext cx="5752800" cy="121500"/>
          </a:xfrm>
          <a:prstGeom prst="rect">
            <a:avLst/>
          </a:prstGeom>
          <a:gradFill>
            <a:gsLst>
              <a:gs pos="0">
                <a:schemeClr val="dk2"/>
              </a:gs>
              <a:gs pos="34000">
                <a:schemeClr val="lt2"/>
              </a:gs>
              <a:gs pos="67000">
                <a:schemeClr val="accen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 flipH="1">
            <a:off x="713225" y="4609100"/>
            <a:ext cx="1951200" cy="1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8430774" y="286788"/>
            <a:ext cx="307500" cy="30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8738164" y="536478"/>
            <a:ext cx="117900" cy="117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8571749" y="686913"/>
            <a:ext cx="105300" cy="1053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287924" y="2319025"/>
            <a:ext cx="307500" cy="30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595314" y="2568716"/>
            <a:ext cx="117900" cy="117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428899" y="2719150"/>
            <a:ext cx="105300" cy="1053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3849" y="-1102475"/>
            <a:ext cx="3377499" cy="355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805" y="3339025"/>
            <a:ext cx="3377496" cy="3555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6"/>
          <p:cNvCxnSpPr/>
          <p:nvPr/>
        </p:nvCxnSpPr>
        <p:spPr>
          <a:xfrm>
            <a:off x="713225" y="4603997"/>
            <a:ext cx="390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152475"/>
            <a:ext cx="7704000" cy="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41827" y="3630025"/>
            <a:ext cx="3103953" cy="326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420" y="-1604400"/>
            <a:ext cx="3103952" cy="326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56923" y="3715875"/>
            <a:ext cx="2797825" cy="29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502" y="-1475725"/>
            <a:ext cx="2797825" cy="29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718863" y="1300300"/>
            <a:ext cx="3228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718869" y="2810775"/>
            <a:ext cx="3228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718863" y="1652481"/>
            <a:ext cx="3228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718869" y="3162956"/>
            <a:ext cx="3228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4440225" y="1358625"/>
            <a:ext cx="3859200" cy="2836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5"/>
          <p:cNvSpPr/>
          <p:nvPr/>
        </p:nvSpPr>
        <p:spPr>
          <a:xfrm>
            <a:off x="341007" y="522251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493948" y="156750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642001" y="676825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633400" y="1235675"/>
            <a:ext cx="297300" cy="297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792450" y="1017725"/>
            <a:ext cx="120600" cy="120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588100" y="1138325"/>
            <a:ext cx="120600" cy="120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8627" y="-1383826"/>
            <a:ext cx="2961699" cy="311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9827" y="3581850"/>
            <a:ext cx="3063725" cy="32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>
            <a:off x="213074" y="878441"/>
            <a:ext cx="114000" cy="114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354892" y="539499"/>
            <a:ext cx="365100" cy="365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492178" y="1021783"/>
            <a:ext cx="90300" cy="903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424007" y="756951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576949" y="539491"/>
            <a:ext cx="245700" cy="245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651051" y="879950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1575" y="1651450"/>
            <a:ext cx="2276900" cy="23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6650" y="-1377625"/>
            <a:ext cx="2814350" cy="29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726450" y="1754975"/>
            <a:ext cx="43038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7"/>
          <p:cNvSpPr/>
          <p:nvPr>
            <p:ph idx="2" type="pic"/>
          </p:nvPr>
        </p:nvSpPr>
        <p:spPr>
          <a:xfrm>
            <a:off x="5649084" y="1394544"/>
            <a:ext cx="2579700" cy="2910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7"/>
          <p:cNvSpPr/>
          <p:nvPr/>
        </p:nvSpPr>
        <p:spPr>
          <a:xfrm>
            <a:off x="614675" y="4409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377675" y="4864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10448" y="684787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58501" y="1204863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1492075" y="660975"/>
            <a:ext cx="6159900" cy="125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5" name="Google Shape;65;p8"/>
          <p:cNvSpPr/>
          <p:nvPr>
            <p:ph idx="2" type="pic"/>
          </p:nvPr>
        </p:nvSpPr>
        <p:spPr>
          <a:xfrm>
            <a:off x="1738750" y="1985390"/>
            <a:ext cx="5666400" cy="2194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66" name="Google Shape;6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75351" y="3293425"/>
            <a:ext cx="3415301" cy="35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799" y="-2042800"/>
            <a:ext cx="3415301" cy="35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/>
          <p:nvPr/>
        </p:nvSpPr>
        <p:spPr>
          <a:xfrm>
            <a:off x="8310448" y="2262962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8458501" y="2783038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513907" y="537976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666849" y="320516"/>
            <a:ext cx="245700" cy="2454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8027" y="3526650"/>
            <a:ext cx="2533396" cy="266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b="4570" l="4570" r="4570" t="4570"/>
          <a:stretch/>
        </p:blipFill>
        <p:spPr>
          <a:xfrm>
            <a:off x="-1125250" y="-1002498"/>
            <a:ext cx="2716675" cy="2860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720075" y="1563261"/>
            <a:ext cx="37203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2" type="subTitle"/>
          </p:nvPr>
        </p:nvSpPr>
        <p:spPr>
          <a:xfrm>
            <a:off x="4703914" y="1563261"/>
            <a:ext cx="37203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>
            <a:off x="8273923" y="320250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713225" y="3910025"/>
            <a:ext cx="7717500" cy="6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1" name="Google Shape;8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9775" y="-1954175"/>
            <a:ext cx="3424462" cy="36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>
            <a:off x="8310448" y="537987"/>
            <a:ext cx="393600" cy="3936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8458501" y="1058063"/>
            <a:ext cx="97500" cy="975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477174" y="796990"/>
            <a:ext cx="145500" cy="1455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1" type="subTitle"/>
          </p:nvPr>
        </p:nvSpPr>
        <p:spPr>
          <a:xfrm>
            <a:off x="715725" y="3574650"/>
            <a:ext cx="41628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 Hyeon"/>
                <a:ea typeface="Do Hyeon"/>
                <a:cs typeface="Do Hyeon"/>
                <a:sym typeface="Do Hyeon"/>
              </a:rPr>
              <a:t>2018110234 원종인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 Hyeon"/>
                <a:ea typeface="Do Hyeon"/>
                <a:cs typeface="Do Hyeon"/>
                <a:sym typeface="Do Hyeon"/>
              </a:rPr>
              <a:t>2017112108 고진원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30" name="Google Shape;230;p27"/>
          <p:cNvCxnSpPr/>
          <p:nvPr/>
        </p:nvCxnSpPr>
        <p:spPr>
          <a:xfrm>
            <a:off x="713225" y="3374097"/>
            <a:ext cx="390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1" name="Google Shape;231;p27"/>
          <p:cNvSpPr txBox="1"/>
          <p:nvPr>
            <p:ph type="ctrTitle"/>
          </p:nvPr>
        </p:nvSpPr>
        <p:spPr>
          <a:xfrm>
            <a:off x="2013000" y="607250"/>
            <a:ext cx="5118000" cy="22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900">
                <a:latin typeface="Do Hyeon"/>
                <a:ea typeface="Do Hyeon"/>
                <a:cs typeface="Do Hyeon"/>
                <a:sym typeface="Do Hyeon"/>
              </a:rPr>
              <a:t>6주차 발표자료</a:t>
            </a:r>
            <a:endParaRPr i="1" sz="4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791925" y="4497425"/>
            <a:ext cx="175200" cy="175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 txBox="1"/>
          <p:nvPr>
            <p:ph idx="4294967295" type="subTitle"/>
          </p:nvPr>
        </p:nvSpPr>
        <p:spPr>
          <a:xfrm>
            <a:off x="718869" y="2810775"/>
            <a:ext cx="32286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 Hyeon"/>
                <a:ea typeface="Do Hyeon"/>
                <a:cs typeface="Do Hyeon"/>
                <a:sym typeface="Do Hyeon"/>
              </a:rPr>
              <a:t>종합설계1_02 2조 두리아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 5년간 고독사 발생 현황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1" cy="374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2021년 성별•연령별 고독사 발생 현황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0" name="Google Shape;3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4" cy="344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2023년 연령별 사회적 고립도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50" y="1000050"/>
            <a:ext cx="661987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9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고독사 예방 정책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68" name="Google Shape;3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997425"/>
            <a:ext cx="7353300" cy="356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39"/>
          <p:cNvCxnSpPr/>
          <p:nvPr/>
        </p:nvCxnSpPr>
        <p:spPr>
          <a:xfrm>
            <a:off x="5468150" y="3226100"/>
            <a:ext cx="2216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/>
          <p:nvPr/>
        </p:nvSpPr>
        <p:spPr>
          <a:xfrm>
            <a:off x="3988800" y="1051050"/>
            <a:ext cx="1166400" cy="116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5" name="Google Shape;375;p40"/>
          <p:cNvSpPr txBox="1"/>
          <p:nvPr>
            <p:ph idx="2" type="title"/>
          </p:nvPr>
        </p:nvSpPr>
        <p:spPr>
          <a:xfrm>
            <a:off x="3937800" y="947838"/>
            <a:ext cx="12684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04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8346350" y="696363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0"/>
          <p:cNvSpPr/>
          <p:nvPr/>
        </p:nvSpPr>
        <p:spPr>
          <a:xfrm>
            <a:off x="8044675" y="452350"/>
            <a:ext cx="175200" cy="175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0"/>
          <p:cNvSpPr txBox="1"/>
          <p:nvPr>
            <p:ph type="title"/>
          </p:nvPr>
        </p:nvSpPr>
        <p:spPr>
          <a:xfrm>
            <a:off x="2223150" y="2701188"/>
            <a:ext cx="469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 Hyeon"/>
                <a:ea typeface="Do Hyeon"/>
                <a:cs typeface="Do Hyeon"/>
                <a:sym typeface="Do Hyeon"/>
              </a:rPr>
              <a:t>예상되는 문제점</a:t>
            </a:r>
            <a:endParaRPr sz="41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1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1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예상되는 문제점 1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1813200" y="2913975"/>
            <a:ext cx="27588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평소와 </a:t>
            </a:r>
            <a:r>
              <a:rPr b="1"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‘다름’ </a:t>
            </a:r>
            <a:endParaRPr b="1" sz="2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을 알아채야 함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8" name="Google Shape;388;p41"/>
          <p:cNvSpPr txBox="1"/>
          <p:nvPr/>
        </p:nvSpPr>
        <p:spPr>
          <a:xfrm>
            <a:off x="1046400" y="1191250"/>
            <a:ext cx="27588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9" name="Google Shape;389;p41"/>
          <p:cNvSpPr txBox="1"/>
          <p:nvPr/>
        </p:nvSpPr>
        <p:spPr>
          <a:xfrm>
            <a:off x="4319275" y="2382825"/>
            <a:ext cx="40650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              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“괜찮아”, “힘들어” 등의 답변 빈도수를 바탕으로 답변 변화에 집중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0" name="Google Shape;390;p41"/>
          <p:cNvSpPr txBox="1"/>
          <p:nvPr/>
        </p:nvSpPr>
        <p:spPr>
          <a:xfrm>
            <a:off x="3724575" y="1045275"/>
            <a:ext cx="44601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라고 말하는 사용자는 정말 괜찮을까?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1" name="Google Shape;391;p41"/>
          <p:cNvSpPr txBox="1"/>
          <p:nvPr/>
        </p:nvSpPr>
        <p:spPr>
          <a:xfrm>
            <a:off x="1711825" y="1125675"/>
            <a:ext cx="216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“괜찮아”</a:t>
            </a:r>
            <a:endParaRPr b="1" sz="2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2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2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예상되는 문제점 1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0" name="Google Shape;400;p42"/>
          <p:cNvSpPr txBox="1"/>
          <p:nvPr/>
        </p:nvSpPr>
        <p:spPr>
          <a:xfrm>
            <a:off x="1046400" y="1191250"/>
            <a:ext cx="27588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1" name="Google Shape;401;p42"/>
          <p:cNvSpPr txBox="1"/>
          <p:nvPr/>
        </p:nvSpPr>
        <p:spPr>
          <a:xfrm>
            <a:off x="1516625" y="2844450"/>
            <a:ext cx="32394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계속 반복될 경우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“정말 괜찮으신 거 맞죠”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2265750" y="1095150"/>
            <a:ext cx="44601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“괜찮아” 의 빈도수가 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많은 사용자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4623425" y="2867700"/>
            <a:ext cx="3024300" cy="13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“힘들어” 의 답변이 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나올 경우 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구체적인 질문 후 요약하여 보호자에게 전달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04" name="Google Shape;404;p42"/>
          <p:cNvCxnSpPr/>
          <p:nvPr/>
        </p:nvCxnSpPr>
        <p:spPr>
          <a:xfrm flipH="1">
            <a:off x="3370175" y="2412150"/>
            <a:ext cx="618300" cy="4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42"/>
          <p:cNvCxnSpPr/>
          <p:nvPr/>
        </p:nvCxnSpPr>
        <p:spPr>
          <a:xfrm>
            <a:off x="4680075" y="2425500"/>
            <a:ext cx="6783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3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3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예상되는 문제점 2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1046400" y="1191250"/>
            <a:ext cx="27588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5" name="Google Shape;415;p43"/>
          <p:cNvSpPr txBox="1"/>
          <p:nvPr/>
        </p:nvSpPr>
        <p:spPr>
          <a:xfrm>
            <a:off x="690225" y="1191250"/>
            <a:ext cx="44601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질문, 심리상담 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데이터셋 확보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6" name="Google Shape;416;p43"/>
          <p:cNvSpPr txBox="1"/>
          <p:nvPr/>
        </p:nvSpPr>
        <p:spPr>
          <a:xfrm>
            <a:off x="5280900" y="1728900"/>
            <a:ext cx="33744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강남 세브란스에서 전달받은 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상담데이터 1만 6천건에서 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추출된 상담 데이터를 기준으로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문장별 분리 및 대화 의도 분류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17" name="Google Shape;4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00" y="2526950"/>
            <a:ext cx="4614958" cy="17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4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4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예상되는 문제점 2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6" name="Google Shape;426;p44"/>
          <p:cNvSpPr txBox="1"/>
          <p:nvPr/>
        </p:nvSpPr>
        <p:spPr>
          <a:xfrm>
            <a:off x="1046400" y="1191250"/>
            <a:ext cx="27588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1198800" y="1343650"/>
            <a:ext cx="27588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8" name="Google Shape;4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975" y="1830075"/>
            <a:ext cx="60864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5" y="2957875"/>
            <a:ext cx="8839201" cy="67079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4"/>
          <p:cNvSpPr txBox="1"/>
          <p:nvPr/>
        </p:nvSpPr>
        <p:spPr>
          <a:xfrm>
            <a:off x="2102725" y="817775"/>
            <a:ext cx="44601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데이터셋 예시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5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5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5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예상되는 문제점 3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1046400" y="1191250"/>
            <a:ext cx="27588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0" name="Google Shape;440;p45"/>
          <p:cNvSpPr txBox="1"/>
          <p:nvPr/>
        </p:nvSpPr>
        <p:spPr>
          <a:xfrm>
            <a:off x="2265750" y="619600"/>
            <a:ext cx="44601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유사한 기존 서비스와의 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차별점 구상</a:t>
            </a:r>
            <a:endParaRPr b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1" name="Google Shape;441;p45"/>
          <p:cNvSpPr txBox="1"/>
          <p:nvPr/>
        </p:nvSpPr>
        <p:spPr>
          <a:xfrm>
            <a:off x="1140200" y="3647775"/>
            <a:ext cx="3024300" cy="13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SKT 인공지능 돌봄 서비스 </a:t>
            </a:r>
            <a:endParaRPr b="1"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AI 스피커 ‘누구’ 활용</a:t>
            </a:r>
            <a:endParaRPr b="1"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42" name="Google Shape;4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75" y="1685750"/>
            <a:ext cx="3864749" cy="23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5"/>
          <p:cNvSpPr txBox="1"/>
          <p:nvPr/>
        </p:nvSpPr>
        <p:spPr>
          <a:xfrm>
            <a:off x="4934350" y="1433875"/>
            <a:ext cx="36951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불면증, 고독감 등의 돌봄 대상자의 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안부를 확인하는 서비스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사용자가 먼저 질문해야 하는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수동적인 면이 존재 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4" name="Google Shape;444;p45"/>
          <p:cNvSpPr txBox="1"/>
          <p:nvPr/>
        </p:nvSpPr>
        <p:spPr>
          <a:xfrm>
            <a:off x="4934350" y="2978125"/>
            <a:ext cx="36951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능동적인 질문을 통해 </a:t>
            </a:r>
            <a:endParaRPr b="1"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손자와 대화하는 듯한 </a:t>
            </a:r>
            <a:endParaRPr b="1"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친근한 챗봇 서비스 </a:t>
            </a:r>
            <a:endParaRPr b="1"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제공 목표 </a:t>
            </a:r>
            <a:endParaRPr b="1"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>
            <a:off x="540982" y="1316678"/>
            <a:ext cx="793500" cy="7935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9" name="Google Shape;23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Do Hyeon"/>
                <a:ea typeface="Do Hyeon"/>
                <a:cs typeface="Do Hyeon"/>
                <a:sym typeface="Do Hyeon"/>
              </a:rPr>
              <a:t>Table of </a:t>
            </a:r>
            <a:r>
              <a:rPr lang="en" sz="3800">
                <a:latin typeface="Do Hyeon"/>
                <a:ea typeface="Do Hyeon"/>
                <a:cs typeface="Do Hyeon"/>
                <a:sym typeface="Do Hyeon"/>
              </a:rPr>
              <a:t>c</a:t>
            </a:r>
            <a:r>
              <a:rPr lang="en" sz="3800">
                <a:latin typeface="Do Hyeon"/>
                <a:ea typeface="Do Hyeon"/>
                <a:cs typeface="Do Hyeon"/>
                <a:sym typeface="Do Hyeon"/>
              </a:rPr>
              <a:t>ontents</a:t>
            </a:r>
            <a:endParaRPr sz="3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0" name="Google Shape;240;p28"/>
          <p:cNvSpPr txBox="1"/>
          <p:nvPr>
            <p:ph idx="4" type="title"/>
          </p:nvPr>
        </p:nvSpPr>
        <p:spPr>
          <a:xfrm>
            <a:off x="600982" y="1346671"/>
            <a:ext cx="7335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01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8157507" y="905014"/>
            <a:ext cx="123000" cy="1230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8310448" y="539512"/>
            <a:ext cx="393600" cy="3936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8458501" y="1059588"/>
            <a:ext cx="97500" cy="975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 txBox="1"/>
          <p:nvPr>
            <p:ph type="title"/>
          </p:nvPr>
        </p:nvSpPr>
        <p:spPr>
          <a:xfrm>
            <a:off x="1541000" y="1418163"/>
            <a:ext cx="733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5" name="Google Shape;245;p28"/>
          <p:cNvSpPr txBox="1"/>
          <p:nvPr>
            <p:ph type="title"/>
          </p:nvPr>
        </p:nvSpPr>
        <p:spPr>
          <a:xfrm>
            <a:off x="1541000" y="2381000"/>
            <a:ext cx="469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 Hyeon"/>
                <a:ea typeface="Do Hyeon"/>
                <a:cs typeface="Do Hyeon"/>
                <a:sym typeface="Do Hyeon"/>
              </a:rPr>
              <a:t>페르소나 기법 활용을 통한 주제 소개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6" name="Google Shape;246;p28"/>
          <p:cNvSpPr txBox="1"/>
          <p:nvPr>
            <p:ph type="title"/>
          </p:nvPr>
        </p:nvSpPr>
        <p:spPr>
          <a:xfrm>
            <a:off x="1541000" y="3287175"/>
            <a:ext cx="733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 Hyeon"/>
                <a:ea typeface="Do Hyeon"/>
                <a:cs typeface="Do Hyeon"/>
                <a:sym typeface="Do Hyeon"/>
              </a:rPr>
              <a:t>프로젝트 추진 배경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7" name="Google Shape;247;p28"/>
          <p:cNvSpPr txBox="1"/>
          <p:nvPr>
            <p:ph idx="4" type="title"/>
          </p:nvPr>
        </p:nvSpPr>
        <p:spPr>
          <a:xfrm>
            <a:off x="657782" y="2150896"/>
            <a:ext cx="7335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01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8" name="Google Shape;248;p28"/>
          <p:cNvSpPr txBox="1"/>
          <p:nvPr>
            <p:ph idx="4" type="title"/>
          </p:nvPr>
        </p:nvSpPr>
        <p:spPr>
          <a:xfrm>
            <a:off x="600982" y="3147996"/>
            <a:ext cx="7335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01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570982" y="2246728"/>
            <a:ext cx="793500" cy="7935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600982" y="3206778"/>
            <a:ext cx="793500" cy="7935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1" name="Google Shape;251;p28"/>
          <p:cNvSpPr txBox="1"/>
          <p:nvPr>
            <p:ph idx="4" type="title"/>
          </p:nvPr>
        </p:nvSpPr>
        <p:spPr>
          <a:xfrm>
            <a:off x="600982" y="2300596"/>
            <a:ext cx="7335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02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2" name="Google Shape;252;p28"/>
          <p:cNvSpPr txBox="1"/>
          <p:nvPr>
            <p:ph idx="4" type="title"/>
          </p:nvPr>
        </p:nvSpPr>
        <p:spPr>
          <a:xfrm>
            <a:off x="630982" y="3206771"/>
            <a:ext cx="7335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03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3" name="Google Shape;253;p28"/>
          <p:cNvSpPr txBox="1"/>
          <p:nvPr>
            <p:ph idx="4" type="title"/>
          </p:nvPr>
        </p:nvSpPr>
        <p:spPr>
          <a:xfrm>
            <a:off x="657782" y="4166821"/>
            <a:ext cx="7335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03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600982" y="4166828"/>
            <a:ext cx="793500" cy="7935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5" name="Google Shape;255;p28"/>
          <p:cNvSpPr txBox="1"/>
          <p:nvPr>
            <p:ph idx="4" type="title"/>
          </p:nvPr>
        </p:nvSpPr>
        <p:spPr>
          <a:xfrm>
            <a:off x="657782" y="4202321"/>
            <a:ext cx="7335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04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6" name="Google Shape;256;p28"/>
          <p:cNvSpPr txBox="1"/>
          <p:nvPr>
            <p:ph type="title"/>
          </p:nvPr>
        </p:nvSpPr>
        <p:spPr>
          <a:xfrm>
            <a:off x="1541000" y="4263125"/>
            <a:ext cx="6586800" cy="9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예상되는 문제점</a:t>
            </a:r>
            <a:endParaRPr sz="3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/>
          <p:nvPr/>
        </p:nvSpPr>
        <p:spPr>
          <a:xfrm>
            <a:off x="3988800" y="1051050"/>
            <a:ext cx="1166400" cy="116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2" name="Google Shape;262;p29"/>
          <p:cNvSpPr txBox="1"/>
          <p:nvPr>
            <p:ph idx="2" type="title"/>
          </p:nvPr>
        </p:nvSpPr>
        <p:spPr>
          <a:xfrm>
            <a:off x="3937800" y="947838"/>
            <a:ext cx="12684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01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8346350" y="696363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8044675" y="452350"/>
            <a:ext cx="175200" cy="175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>
            <p:ph type="title"/>
          </p:nvPr>
        </p:nvSpPr>
        <p:spPr>
          <a:xfrm>
            <a:off x="2223150" y="2696963"/>
            <a:ext cx="469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41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849300" y="1075400"/>
            <a:ext cx="696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rPr b="1" lang="en" sz="1600"/>
              <a:t>프로젝트 명 - AI 스피커를 활용한 노약자 심리상담 및 보호자 연계 서비스</a:t>
            </a:r>
            <a:endParaRPr b="1" sz="1600"/>
          </a:p>
        </p:txBody>
      </p:sp>
      <p:sp>
        <p:nvSpPr>
          <p:cNvPr id="275" name="Google Shape;275;p30"/>
          <p:cNvSpPr txBox="1"/>
          <p:nvPr/>
        </p:nvSpPr>
        <p:spPr>
          <a:xfrm>
            <a:off x="849300" y="1759800"/>
            <a:ext cx="68628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주요 활동</a:t>
            </a:r>
            <a:endParaRPr b="1" sz="17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AI 스피커와 대화를 통해 노약자 일상적•정기적 심리 상담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심리 상담 데이터를 정리하여 보호자에게 전달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예시 이미지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100" y="936575"/>
            <a:ext cx="3973376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/>
          <p:nvPr/>
        </p:nvSpPr>
        <p:spPr>
          <a:xfrm>
            <a:off x="3988800" y="1051050"/>
            <a:ext cx="1166400" cy="116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0" name="Google Shape;290;p32"/>
          <p:cNvSpPr txBox="1"/>
          <p:nvPr>
            <p:ph idx="2" type="title"/>
          </p:nvPr>
        </p:nvSpPr>
        <p:spPr>
          <a:xfrm>
            <a:off x="3937800" y="947838"/>
            <a:ext cx="12684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02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8346350" y="696363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8044675" y="452350"/>
            <a:ext cx="175200" cy="175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>
            <p:ph type="title"/>
          </p:nvPr>
        </p:nvSpPr>
        <p:spPr>
          <a:xfrm>
            <a:off x="2223150" y="2668413"/>
            <a:ext cx="469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 Hyeon"/>
                <a:ea typeface="Do Hyeon"/>
                <a:cs typeface="Do Hyeon"/>
                <a:sym typeface="Do Hyeon"/>
              </a:rPr>
              <a:t>페르소나 기법 활용을 통한 주제 소개</a:t>
            </a:r>
            <a:endParaRPr sz="52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3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페르소나 사례 - 김순자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50" y="1053975"/>
            <a:ext cx="3704550" cy="371546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4572000" y="840213"/>
            <a:ext cx="3966900" cy="4143000"/>
          </a:xfrm>
          <a:prstGeom prst="roundRect">
            <a:avLst>
              <a:gd fmla="val 16667" name="adj"/>
            </a:avLst>
          </a:prstGeom>
          <a:solidFill>
            <a:srgbClr val="73B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4778275" y="1159113"/>
            <a:ext cx="8955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이름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나이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취미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종교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가족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일상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특이사항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5762400" y="1151613"/>
            <a:ext cx="2585400" cy="3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김순자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75세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뜨개질, tv 감상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무교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딸 1, 아들 1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둘 다 결혼을 했고 독립한 상태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1년에 1번 명절날만 만난다. 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연락은 한달에 한번 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남편은 10년 전에 떠나보냈다.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하루에 한 시간 씩 산책하고 남은 시간은 집에서 보낸다.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친구들은 모두 요양원에 가서 대화할 사람이 없음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동사무소에서 제공한 스마트폰 교육을 받았음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06" name="Google Shape;306;p33"/>
          <p:cNvCxnSpPr/>
          <p:nvPr/>
        </p:nvCxnSpPr>
        <p:spPr>
          <a:xfrm>
            <a:off x="4780050" y="3464500"/>
            <a:ext cx="35508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3"/>
          <p:cNvCxnSpPr/>
          <p:nvPr/>
        </p:nvCxnSpPr>
        <p:spPr>
          <a:xfrm>
            <a:off x="4780050" y="3946600"/>
            <a:ext cx="35508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3"/>
          <p:cNvCxnSpPr/>
          <p:nvPr/>
        </p:nvCxnSpPr>
        <p:spPr>
          <a:xfrm>
            <a:off x="4780050" y="2209400"/>
            <a:ext cx="35508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51" y="1053975"/>
            <a:ext cx="3704550" cy="371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"/>
          <p:cNvSpPr txBox="1"/>
          <p:nvPr>
            <p:ph type="title"/>
          </p:nvPr>
        </p:nvSpPr>
        <p:spPr>
          <a:xfrm>
            <a:off x="6438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페르소나 사례 - 이덕배</a:t>
            </a:r>
            <a:endParaRPr sz="3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4572000" y="840213"/>
            <a:ext cx="3966900" cy="4143000"/>
          </a:xfrm>
          <a:prstGeom prst="roundRect">
            <a:avLst>
              <a:gd fmla="val 16667" name="adj"/>
            </a:avLst>
          </a:prstGeom>
          <a:solidFill>
            <a:srgbClr val="FBBE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4778275" y="1159113"/>
            <a:ext cx="8955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이름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나이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취미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종교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가족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일상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특이사항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5762400" y="1151613"/>
            <a:ext cx="2585400" cy="3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이덕배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82세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지하철 타기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무교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아들 2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한명만 결혼, 둘다 독립한 상태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2,3년에 한번 만난다.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연락은 생일에 한번 연락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부인은 5년 전에 떠나보냈다.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아침에 일어나 지하철을 타서 저녁까지 보낸후 집에 온다.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스마트폰을 통해 유튜브 시청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스마트폰에 맞고 설치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21" name="Google Shape;321;p34"/>
          <p:cNvCxnSpPr/>
          <p:nvPr/>
        </p:nvCxnSpPr>
        <p:spPr>
          <a:xfrm>
            <a:off x="4780050" y="3464500"/>
            <a:ext cx="35508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4"/>
          <p:cNvCxnSpPr/>
          <p:nvPr/>
        </p:nvCxnSpPr>
        <p:spPr>
          <a:xfrm>
            <a:off x="4780050" y="3946600"/>
            <a:ext cx="35508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4"/>
          <p:cNvCxnSpPr/>
          <p:nvPr/>
        </p:nvCxnSpPr>
        <p:spPr>
          <a:xfrm>
            <a:off x="4780050" y="2209400"/>
            <a:ext cx="35508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/>
          <p:nvPr/>
        </p:nvSpPr>
        <p:spPr>
          <a:xfrm>
            <a:off x="3988800" y="1051050"/>
            <a:ext cx="1166400" cy="116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rgbClr val="3120B6">
                  <a:alpha val="31372"/>
                </a:srgbClr>
              </a:gs>
              <a:gs pos="76000">
                <a:srgbClr val="F8F8F8">
                  <a:alpha val="0"/>
                </a:srgbClr>
              </a:gs>
              <a:gs pos="100000">
                <a:srgbClr val="F8F8F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9" name="Google Shape;329;p35"/>
          <p:cNvSpPr txBox="1"/>
          <p:nvPr>
            <p:ph idx="2" type="title"/>
          </p:nvPr>
        </p:nvSpPr>
        <p:spPr>
          <a:xfrm>
            <a:off x="3937800" y="947838"/>
            <a:ext cx="12684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03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8346350" y="696363"/>
            <a:ext cx="106200" cy="106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8044675" y="452350"/>
            <a:ext cx="175200" cy="175200"/>
          </a:xfrm>
          <a:prstGeom prst="plaqu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/>
          <p:cNvSpPr txBox="1"/>
          <p:nvPr>
            <p:ph type="title"/>
          </p:nvPr>
        </p:nvSpPr>
        <p:spPr>
          <a:xfrm>
            <a:off x="2223150" y="2716413"/>
            <a:ext cx="469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 Hyeon"/>
                <a:ea typeface="Do Hyeon"/>
                <a:cs typeface="Do Hyeon"/>
                <a:sym typeface="Do Hyeon"/>
              </a:rPr>
              <a:t>프로젝트 추진 배경</a:t>
            </a:r>
            <a:endParaRPr sz="41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vies Recommendation Minitheme by Slidesgo">
  <a:themeElements>
    <a:clrScheme name="Simple Light">
      <a:dk1>
        <a:srgbClr val="181818"/>
      </a:dk1>
      <a:lt1>
        <a:srgbClr val="F8F8F8"/>
      </a:lt1>
      <a:dk2>
        <a:srgbClr val="EBB52B"/>
      </a:dk2>
      <a:lt2>
        <a:srgbClr val="00C3B1"/>
      </a:lt2>
      <a:accent1>
        <a:srgbClr val="3120B6"/>
      </a:accent1>
      <a:accent2>
        <a:srgbClr val="EB24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